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8288000" cy="10287000"/>
  <p:notesSz cx="6858000" cy="9144000"/>
  <p:embeddedFontLst>
    <p:embeddedFont>
      <p:font typeface="Open Sans" panose="020B0606030504020204" pitchFamily="34" charset="0"/>
      <p:regular r:id="rId23"/>
    </p:embeddedFont>
    <p:embeddedFont>
      <p:font typeface="Open Sans Bold" panose="020B0604020202020204" charset="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1" d="100"/>
          <a:sy n="51" d="100"/>
        </p:scale>
        <p:origin x="260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sv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svg>
</file>

<file path=ppt/media/image24.png>
</file>

<file path=ppt/media/image25.svg>
</file>

<file path=ppt/media/image26.png>
</file>

<file path=ppt/media/image27.jpeg>
</file>

<file path=ppt/media/image28.png>
</file>

<file path=ppt/media/image29.png>
</file>

<file path=ppt/media/image3.jpeg>
</file>

<file path=ppt/media/image30.png>
</file>

<file path=ppt/media/image31.svg>
</file>

<file path=ppt/media/image4.jpeg>
</file>

<file path=ppt/media/image5.png>
</file>

<file path=ppt/media/image6.png>
</file>

<file path=ppt/media/image7.sv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2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image" Target="../media/image21.png"/><Relationship Id="rId4" Type="http://schemas.openxmlformats.org/officeDocument/2006/relationships/image" Target="../media/image11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7" Type="http://schemas.openxmlformats.org/officeDocument/2006/relationships/image" Target="../media/image27.jpe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openxmlformats.org/officeDocument/2006/relationships/image" Target="../media/image25.svg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png"/><Relationship Id="rId5" Type="http://schemas.openxmlformats.org/officeDocument/2006/relationships/image" Target="../media/image31.svg"/><Relationship Id="rId4" Type="http://schemas.openxmlformats.org/officeDocument/2006/relationships/image" Target="../media/image30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4.jpeg"/><Relationship Id="rId7" Type="http://schemas.openxmlformats.org/officeDocument/2006/relationships/image" Target="../media/image6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2268196"/>
            <a:ext cx="5750608" cy="5750608"/>
          </a:xfrm>
          <a:custGeom>
            <a:avLst/>
            <a:gdLst/>
            <a:ahLst/>
            <a:cxnLst/>
            <a:rect l="l" t="t" r="r" b="b"/>
            <a:pathLst>
              <a:path w="5750608" h="5750608">
                <a:moveTo>
                  <a:pt x="0" y="0"/>
                </a:moveTo>
                <a:lnTo>
                  <a:pt x="5750608" y="0"/>
                </a:lnTo>
                <a:lnTo>
                  <a:pt x="5750608" y="5750608"/>
                </a:lnTo>
                <a:lnTo>
                  <a:pt x="0" y="57506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Freeform 3"/>
          <p:cNvSpPr/>
          <p:nvPr/>
        </p:nvSpPr>
        <p:spPr>
          <a:xfrm rot="-732850">
            <a:off x="3260608" y="2678270"/>
            <a:ext cx="1885787" cy="1885787"/>
          </a:xfrm>
          <a:custGeom>
            <a:avLst/>
            <a:gdLst/>
            <a:ahLst/>
            <a:cxnLst/>
            <a:rect l="l" t="t" r="r" b="b"/>
            <a:pathLst>
              <a:path w="1885787" h="1885787">
                <a:moveTo>
                  <a:pt x="0" y="0"/>
                </a:moveTo>
                <a:lnTo>
                  <a:pt x="1885786" y="0"/>
                </a:lnTo>
                <a:lnTo>
                  <a:pt x="1885786" y="1885787"/>
                </a:lnTo>
                <a:lnTo>
                  <a:pt x="0" y="188578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4" name="TextBox 4"/>
          <p:cNvSpPr txBox="1"/>
          <p:nvPr/>
        </p:nvSpPr>
        <p:spPr>
          <a:xfrm>
            <a:off x="6934200" y="3035108"/>
            <a:ext cx="9411212" cy="33183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27294"/>
              </a:lnSpc>
              <a:spcBef>
                <a:spcPct val="0"/>
              </a:spcBef>
            </a:pPr>
            <a:r>
              <a:rPr lang="en-US" sz="19495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KARE-N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8662256" y="5909873"/>
            <a:ext cx="5692875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Because we </a:t>
            </a:r>
            <a:r>
              <a:rPr lang="en-US" sz="5199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kare</a:t>
            </a:r>
            <a:r>
              <a:rPr lang="en-US" sz="5199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400770" y="876300"/>
            <a:ext cx="15486459" cy="27130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906"/>
              </a:lnSpc>
            </a:pPr>
            <a:r>
              <a:rPr lang="en-US" sz="779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What if we hear something not relevant to the conversation?</a:t>
            </a:r>
          </a:p>
        </p:txBody>
      </p:sp>
      <p:sp>
        <p:nvSpPr>
          <p:cNvPr id="3" name="Freeform 3"/>
          <p:cNvSpPr/>
          <p:nvPr/>
        </p:nvSpPr>
        <p:spPr>
          <a:xfrm>
            <a:off x="1028700" y="4328570"/>
            <a:ext cx="5750608" cy="5750608"/>
          </a:xfrm>
          <a:custGeom>
            <a:avLst/>
            <a:gdLst/>
            <a:ahLst/>
            <a:cxnLst/>
            <a:rect l="l" t="t" r="r" b="b"/>
            <a:pathLst>
              <a:path w="5750608" h="5750608">
                <a:moveTo>
                  <a:pt x="0" y="0"/>
                </a:moveTo>
                <a:lnTo>
                  <a:pt x="5750608" y="0"/>
                </a:lnTo>
                <a:lnTo>
                  <a:pt x="5750608" y="5750608"/>
                </a:lnTo>
                <a:lnTo>
                  <a:pt x="0" y="57506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4" name="Freeform 4"/>
          <p:cNvSpPr/>
          <p:nvPr/>
        </p:nvSpPr>
        <p:spPr>
          <a:xfrm rot="-732850">
            <a:off x="3260608" y="4738644"/>
            <a:ext cx="1885787" cy="1885787"/>
          </a:xfrm>
          <a:custGeom>
            <a:avLst/>
            <a:gdLst/>
            <a:ahLst/>
            <a:cxnLst/>
            <a:rect l="l" t="t" r="r" b="b"/>
            <a:pathLst>
              <a:path w="1885787" h="1885787">
                <a:moveTo>
                  <a:pt x="0" y="0"/>
                </a:moveTo>
                <a:lnTo>
                  <a:pt x="1885786" y="0"/>
                </a:lnTo>
                <a:lnTo>
                  <a:pt x="1885786" y="1885786"/>
                </a:lnTo>
                <a:lnTo>
                  <a:pt x="0" y="18857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544401" y="876300"/>
            <a:ext cx="15199198" cy="13337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906"/>
              </a:lnSpc>
            </a:pPr>
            <a:r>
              <a:rPr lang="en-US" sz="779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Kare-ing about the right things</a:t>
            </a:r>
          </a:p>
        </p:txBody>
      </p:sp>
      <p:sp>
        <p:nvSpPr>
          <p:cNvPr id="3" name="Freeform 3"/>
          <p:cNvSpPr/>
          <p:nvPr/>
        </p:nvSpPr>
        <p:spPr>
          <a:xfrm>
            <a:off x="1028700" y="4328570"/>
            <a:ext cx="5750608" cy="5750608"/>
          </a:xfrm>
          <a:custGeom>
            <a:avLst/>
            <a:gdLst/>
            <a:ahLst/>
            <a:cxnLst/>
            <a:rect l="l" t="t" r="r" b="b"/>
            <a:pathLst>
              <a:path w="5750608" h="5750608">
                <a:moveTo>
                  <a:pt x="0" y="0"/>
                </a:moveTo>
                <a:lnTo>
                  <a:pt x="5750608" y="0"/>
                </a:lnTo>
                <a:lnTo>
                  <a:pt x="5750608" y="5750608"/>
                </a:lnTo>
                <a:lnTo>
                  <a:pt x="0" y="57506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4" name="Freeform 4"/>
          <p:cNvSpPr/>
          <p:nvPr/>
        </p:nvSpPr>
        <p:spPr>
          <a:xfrm rot="-732850">
            <a:off x="3260608" y="4738644"/>
            <a:ext cx="1885787" cy="1885787"/>
          </a:xfrm>
          <a:custGeom>
            <a:avLst/>
            <a:gdLst/>
            <a:ahLst/>
            <a:cxnLst/>
            <a:rect l="l" t="t" r="r" b="b"/>
            <a:pathLst>
              <a:path w="1885787" h="1885787">
                <a:moveTo>
                  <a:pt x="0" y="0"/>
                </a:moveTo>
                <a:lnTo>
                  <a:pt x="1885786" y="0"/>
                </a:lnTo>
                <a:lnTo>
                  <a:pt x="1885786" y="1885786"/>
                </a:lnTo>
                <a:lnTo>
                  <a:pt x="0" y="18857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5" name="TextBox 5"/>
          <p:cNvSpPr txBox="1"/>
          <p:nvPr/>
        </p:nvSpPr>
        <p:spPr>
          <a:xfrm>
            <a:off x="6501867" y="4199128"/>
            <a:ext cx="10767247" cy="34813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917"/>
              </a:lnSpc>
            </a:pPr>
            <a:r>
              <a:rPr lang="en-US" sz="494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Before responding, Kare-n evaluates whether the question is relevant and then decides whether to answer.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7222" b="-17222"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TextBox 3"/>
          <p:cNvSpPr txBox="1"/>
          <p:nvPr/>
        </p:nvSpPr>
        <p:spPr>
          <a:xfrm>
            <a:off x="1805773" y="3727107"/>
            <a:ext cx="8100227" cy="39864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6001"/>
              </a:lnSpc>
            </a:pPr>
            <a:r>
              <a:rPr lang="en-US" sz="11429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USER</a:t>
            </a:r>
          </a:p>
          <a:p>
            <a:pPr algn="ctr">
              <a:lnSpc>
                <a:spcPts val="16001"/>
              </a:lnSpc>
              <a:spcBef>
                <a:spcPct val="0"/>
              </a:spcBef>
            </a:pPr>
            <a:r>
              <a:rPr lang="en-US" sz="11429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PROFILING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46570">
            <a:off x="1145865" y="3194971"/>
            <a:ext cx="5750608" cy="5750608"/>
          </a:xfrm>
          <a:custGeom>
            <a:avLst/>
            <a:gdLst/>
            <a:ahLst/>
            <a:cxnLst/>
            <a:rect l="l" t="t" r="r" b="b"/>
            <a:pathLst>
              <a:path w="5750608" h="5750608">
                <a:moveTo>
                  <a:pt x="0" y="0"/>
                </a:moveTo>
                <a:lnTo>
                  <a:pt x="5750608" y="0"/>
                </a:lnTo>
                <a:lnTo>
                  <a:pt x="5750608" y="5750608"/>
                </a:lnTo>
                <a:lnTo>
                  <a:pt x="0" y="57506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Freeform 3"/>
          <p:cNvSpPr/>
          <p:nvPr/>
        </p:nvSpPr>
        <p:spPr>
          <a:xfrm rot="-792335">
            <a:off x="3351564" y="3696358"/>
            <a:ext cx="1876749" cy="1708152"/>
          </a:xfrm>
          <a:custGeom>
            <a:avLst/>
            <a:gdLst/>
            <a:ahLst/>
            <a:cxnLst/>
            <a:rect l="l" t="t" r="r" b="b"/>
            <a:pathLst>
              <a:path w="1876749" h="1708152">
                <a:moveTo>
                  <a:pt x="0" y="0"/>
                </a:moveTo>
                <a:lnTo>
                  <a:pt x="1876749" y="0"/>
                </a:lnTo>
                <a:lnTo>
                  <a:pt x="1876749" y="1708151"/>
                </a:lnTo>
                <a:lnTo>
                  <a:pt x="0" y="17081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9475" t="-18874" r="-11179" b="-34860"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4" name="TextBox 4"/>
          <p:cNvSpPr txBox="1"/>
          <p:nvPr/>
        </p:nvSpPr>
        <p:spPr>
          <a:xfrm>
            <a:off x="6935159" y="2064770"/>
            <a:ext cx="9608956" cy="53900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394"/>
              </a:lnSpc>
            </a:pPr>
            <a:r>
              <a:rPr lang="en-US" sz="10281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SCAN THE QR</a:t>
            </a:r>
          </a:p>
          <a:p>
            <a:pPr algn="ctr">
              <a:lnSpc>
                <a:spcPts val="14394"/>
              </a:lnSpc>
            </a:pPr>
            <a:r>
              <a:rPr lang="en-US" sz="10281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&amp; </a:t>
            </a:r>
          </a:p>
          <a:p>
            <a:pPr algn="ctr">
              <a:lnSpc>
                <a:spcPts val="14394"/>
              </a:lnSpc>
            </a:pPr>
            <a:r>
              <a:rPr lang="en-US" sz="10281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GET THE MENU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4536392"/>
            <a:ext cx="3407307" cy="5750608"/>
          </a:xfrm>
          <a:custGeom>
            <a:avLst/>
            <a:gdLst/>
            <a:ahLst/>
            <a:cxnLst/>
            <a:rect l="l" t="t" r="r" b="b"/>
            <a:pathLst>
              <a:path w="3407307" h="5750608">
                <a:moveTo>
                  <a:pt x="0" y="0"/>
                </a:moveTo>
                <a:lnTo>
                  <a:pt x="3407307" y="0"/>
                </a:lnTo>
                <a:lnTo>
                  <a:pt x="3407307" y="5750608"/>
                </a:lnTo>
                <a:lnTo>
                  <a:pt x="0" y="57506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3698" r="-35074"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Freeform 3"/>
          <p:cNvSpPr/>
          <p:nvPr/>
        </p:nvSpPr>
        <p:spPr>
          <a:xfrm flipH="1">
            <a:off x="2712344" y="1028700"/>
            <a:ext cx="6145359" cy="4536392"/>
          </a:xfrm>
          <a:custGeom>
            <a:avLst/>
            <a:gdLst/>
            <a:ahLst/>
            <a:cxnLst/>
            <a:rect l="l" t="t" r="r" b="b"/>
            <a:pathLst>
              <a:path w="6145359" h="4536392">
                <a:moveTo>
                  <a:pt x="6145359" y="0"/>
                </a:moveTo>
                <a:lnTo>
                  <a:pt x="0" y="0"/>
                </a:lnTo>
                <a:lnTo>
                  <a:pt x="0" y="4536392"/>
                </a:lnTo>
                <a:lnTo>
                  <a:pt x="6145359" y="4536392"/>
                </a:lnTo>
                <a:lnTo>
                  <a:pt x="6145359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4" name="TextBox 4"/>
          <p:cNvSpPr txBox="1"/>
          <p:nvPr/>
        </p:nvSpPr>
        <p:spPr>
          <a:xfrm>
            <a:off x="3836201" y="1735873"/>
            <a:ext cx="3897644" cy="25995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152"/>
              </a:lnSpc>
            </a:pPr>
            <a:r>
              <a:rPr lang="en-US" sz="2966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 crabby patty with: </a:t>
            </a:r>
          </a:p>
          <a:p>
            <a:pPr marL="640451" lvl="1" indent="-320226" algn="just">
              <a:lnSpc>
                <a:spcPts val="4152"/>
              </a:lnSpc>
              <a:buFont typeface="Arial"/>
              <a:buChar char="•"/>
            </a:pPr>
            <a:r>
              <a:rPr lang="en-US" sz="2966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double salad </a:t>
            </a:r>
          </a:p>
          <a:p>
            <a:pPr marL="640451" lvl="1" indent="-320226" algn="just">
              <a:lnSpc>
                <a:spcPts val="4152"/>
              </a:lnSpc>
              <a:buFont typeface="Arial"/>
              <a:buChar char="•"/>
            </a:pPr>
            <a:r>
              <a:rPr lang="en-US" sz="2966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half patty</a:t>
            </a:r>
          </a:p>
          <a:p>
            <a:pPr marL="640451" lvl="1" indent="-320226" algn="just">
              <a:lnSpc>
                <a:spcPts val="4152"/>
              </a:lnSpc>
              <a:buFont typeface="Arial"/>
              <a:buChar char="•"/>
            </a:pPr>
            <a:r>
              <a:rPr lang="en-US" sz="2966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     onions</a:t>
            </a:r>
          </a:p>
          <a:p>
            <a:pPr marL="640451" lvl="1" indent="-320226" algn="just">
              <a:lnSpc>
                <a:spcPts val="4152"/>
              </a:lnSpc>
              <a:buFont typeface="Arial"/>
              <a:buChar char="•"/>
            </a:pPr>
            <a:r>
              <a:rPr lang="en-US" sz="2966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double half patty</a:t>
            </a:r>
          </a:p>
        </p:txBody>
      </p:sp>
      <p:sp>
        <p:nvSpPr>
          <p:cNvPr id="5" name="Freeform 5"/>
          <p:cNvSpPr/>
          <p:nvPr/>
        </p:nvSpPr>
        <p:spPr>
          <a:xfrm>
            <a:off x="4517724" y="3405049"/>
            <a:ext cx="395392" cy="383253"/>
          </a:xfrm>
          <a:custGeom>
            <a:avLst/>
            <a:gdLst/>
            <a:ahLst/>
            <a:cxnLst/>
            <a:rect l="l" t="t" r="r" b="b"/>
            <a:pathLst>
              <a:path w="395392" h="383253">
                <a:moveTo>
                  <a:pt x="0" y="0"/>
                </a:moveTo>
                <a:lnTo>
                  <a:pt x="395392" y="0"/>
                </a:lnTo>
                <a:lnTo>
                  <a:pt x="395392" y="383253"/>
                </a:lnTo>
                <a:lnTo>
                  <a:pt x="0" y="38325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6" name="Freeform 6"/>
          <p:cNvSpPr/>
          <p:nvPr/>
        </p:nvSpPr>
        <p:spPr>
          <a:xfrm flipH="1">
            <a:off x="12972285" y="2375118"/>
            <a:ext cx="5750608" cy="5750608"/>
          </a:xfrm>
          <a:custGeom>
            <a:avLst/>
            <a:gdLst/>
            <a:ahLst/>
            <a:cxnLst/>
            <a:rect l="l" t="t" r="r" b="b"/>
            <a:pathLst>
              <a:path w="5750608" h="5750608">
                <a:moveTo>
                  <a:pt x="5750608" y="0"/>
                </a:moveTo>
                <a:lnTo>
                  <a:pt x="0" y="0"/>
                </a:lnTo>
                <a:lnTo>
                  <a:pt x="0" y="5750608"/>
                </a:lnTo>
                <a:lnTo>
                  <a:pt x="5750608" y="5750608"/>
                </a:lnTo>
                <a:lnTo>
                  <a:pt x="5750608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7" name="Freeform 7"/>
          <p:cNvSpPr/>
          <p:nvPr/>
        </p:nvSpPr>
        <p:spPr>
          <a:xfrm rot="719394">
            <a:off x="14605002" y="2823930"/>
            <a:ext cx="1847193" cy="1847193"/>
          </a:xfrm>
          <a:custGeom>
            <a:avLst/>
            <a:gdLst/>
            <a:ahLst/>
            <a:cxnLst/>
            <a:rect l="l" t="t" r="r" b="b"/>
            <a:pathLst>
              <a:path w="1847193" h="1847193">
                <a:moveTo>
                  <a:pt x="0" y="0"/>
                </a:moveTo>
                <a:lnTo>
                  <a:pt x="1847192" y="0"/>
                </a:lnTo>
                <a:lnTo>
                  <a:pt x="1847192" y="1847193"/>
                </a:lnTo>
                <a:lnTo>
                  <a:pt x="0" y="184719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8" name="Freeform 8"/>
          <p:cNvSpPr/>
          <p:nvPr/>
        </p:nvSpPr>
        <p:spPr>
          <a:xfrm flipV="1">
            <a:off x="8604726" y="4335438"/>
            <a:ext cx="5610790" cy="4141783"/>
          </a:xfrm>
          <a:custGeom>
            <a:avLst/>
            <a:gdLst/>
            <a:ahLst/>
            <a:cxnLst/>
            <a:rect l="l" t="t" r="r" b="b"/>
            <a:pathLst>
              <a:path w="5610790" h="4141783">
                <a:moveTo>
                  <a:pt x="0" y="4141783"/>
                </a:moveTo>
                <a:lnTo>
                  <a:pt x="5610791" y="4141783"/>
                </a:lnTo>
                <a:lnTo>
                  <a:pt x="5610791" y="0"/>
                </a:lnTo>
                <a:lnTo>
                  <a:pt x="0" y="0"/>
                </a:lnTo>
                <a:lnTo>
                  <a:pt x="0" y="4141783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9" name="TextBox 9"/>
          <p:cNvSpPr txBox="1"/>
          <p:nvPr/>
        </p:nvSpPr>
        <p:spPr>
          <a:xfrm>
            <a:off x="9706302" y="6017090"/>
            <a:ext cx="3265984" cy="1180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No  fries today </a:t>
            </a:r>
          </a:p>
          <a:p>
            <a:pPr algn="ctr">
              <a:lnSpc>
                <a:spcPts val="4759"/>
              </a:lnSpc>
            </a:pPr>
            <a:r>
              <a:rPr lang="en-US" sz="33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SquidWard?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66003" y="4765053"/>
            <a:ext cx="2115320" cy="2680872"/>
          </a:xfrm>
          <a:custGeom>
            <a:avLst/>
            <a:gdLst/>
            <a:ahLst/>
            <a:cxnLst/>
            <a:rect l="l" t="t" r="r" b="b"/>
            <a:pathLst>
              <a:path w="2115320" h="2680872">
                <a:moveTo>
                  <a:pt x="0" y="0"/>
                </a:moveTo>
                <a:lnTo>
                  <a:pt x="2115320" y="0"/>
                </a:lnTo>
                <a:lnTo>
                  <a:pt x="2115320" y="2680872"/>
                </a:lnTo>
                <a:lnTo>
                  <a:pt x="0" y="26808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Freeform 3"/>
          <p:cNvSpPr/>
          <p:nvPr/>
        </p:nvSpPr>
        <p:spPr>
          <a:xfrm rot="-1748394">
            <a:off x="3761087" y="4214793"/>
            <a:ext cx="1822432" cy="517762"/>
          </a:xfrm>
          <a:custGeom>
            <a:avLst/>
            <a:gdLst/>
            <a:ahLst/>
            <a:cxnLst/>
            <a:rect l="l" t="t" r="r" b="b"/>
            <a:pathLst>
              <a:path w="1822432" h="517762">
                <a:moveTo>
                  <a:pt x="0" y="0"/>
                </a:moveTo>
                <a:lnTo>
                  <a:pt x="1822432" y="0"/>
                </a:lnTo>
                <a:lnTo>
                  <a:pt x="1822432" y="517762"/>
                </a:lnTo>
                <a:lnTo>
                  <a:pt x="0" y="5177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4" name="Freeform 4"/>
          <p:cNvSpPr/>
          <p:nvPr/>
        </p:nvSpPr>
        <p:spPr>
          <a:xfrm rot="1964411">
            <a:off x="3745603" y="7561205"/>
            <a:ext cx="1822432" cy="517762"/>
          </a:xfrm>
          <a:custGeom>
            <a:avLst/>
            <a:gdLst/>
            <a:ahLst/>
            <a:cxnLst/>
            <a:rect l="l" t="t" r="r" b="b"/>
            <a:pathLst>
              <a:path w="1822432" h="517762">
                <a:moveTo>
                  <a:pt x="0" y="0"/>
                </a:moveTo>
                <a:lnTo>
                  <a:pt x="1822432" y="0"/>
                </a:lnTo>
                <a:lnTo>
                  <a:pt x="1822432" y="517762"/>
                </a:lnTo>
                <a:lnTo>
                  <a:pt x="0" y="5177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5" name="Freeform 5"/>
          <p:cNvSpPr/>
          <p:nvPr/>
        </p:nvSpPr>
        <p:spPr>
          <a:xfrm>
            <a:off x="5594249" y="2435705"/>
            <a:ext cx="2043015" cy="2509896"/>
          </a:xfrm>
          <a:custGeom>
            <a:avLst/>
            <a:gdLst/>
            <a:ahLst/>
            <a:cxnLst/>
            <a:rect l="l" t="t" r="r" b="b"/>
            <a:pathLst>
              <a:path w="2043015" h="2509896">
                <a:moveTo>
                  <a:pt x="0" y="0"/>
                </a:moveTo>
                <a:lnTo>
                  <a:pt x="2043015" y="0"/>
                </a:lnTo>
                <a:lnTo>
                  <a:pt x="2043015" y="2509896"/>
                </a:lnTo>
                <a:lnTo>
                  <a:pt x="0" y="250989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0235" r="-12616"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6" name="Freeform 6"/>
          <p:cNvSpPr/>
          <p:nvPr/>
        </p:nvSpPr>
        <p:spPr>
          <a:xfrm>
            <a:off x="5594249" y="7569991"/>
            <a:ext cx="2484192" cy="2717009"/>
          </a:xfrm>
          <a:custGeom>
            <a:avLst/>
            <a:gdLst/>
            <a:ahLst/>
            <a:cxnLst/>
            <a:rect l="l" t="t" r="r" b="b"/>
            <a:pathLst>
              <a:path w="2484192" h="2717009">
                <a:moveTo>
                  <a:pt x="0" y="0"/>
                </a:moveTo>
                <a:lnTo>
                  <a:pt x="2484192" y="0"/>
                </a:lnTo>
                <a:lnTo>
                  <a:pt x="2484192" y="2717009"/>
                </a:lnTo>
                <a:lnTo>
                  <a:pt x="0" y="271700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21695"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7" name="TextBox 7"/>
          <p:cNvSpPr txBox="1"/>
          <p:nvPr/>
        </p:nvSpPr>
        <p:spPr>
          <a:xfrm>
            <a:off x="7236768" y="361190"/>
            <a:ext cx="3814465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HOW ?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063613" y="3389190"/>
            <a:ext cx="1258167" cy="12111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21"/>
              </a:lnSpc>
            </a:pPr>
            <a:r>
              <a:rPr lang="en-US" sz="7015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DB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956586" y="2821656"/>
            <a:ext cx="9525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endParaRPr/>
          </a:p>
        </p:txBody>
      </p:sp>
      <p:sp>
        <p:nvSpPr>
          <p:cNvPr id="10" name="TextBox 10"/>
          <p:cNvSpPr txBox="1"/>
          <p:nvPr/>
        </p:nvSpPr>
        <p:spPr>
          <a:xfrm>
            <a:off x="8065889" y="2929642"/>
            <a:ext cx="10222111" cy="1780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General Profiling:  </a:t>
            </a:r>
            <a:r>
              <a:rPr lang="en-US" sz="3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Constantly monitoring the conversation to determine if it relates to you and your habits.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065889" y="8677910"/>
            <a:ext cx="9193411" cy="1180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Order Logs:</a:t>
            </a:r>
            <a:r>
              <a:rPr lang="en-US" sz="3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Ensuring the right dish is always suggested.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1051232" y="6010239"/>
            <a:ext cx="2449215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KARE-N</a:t>
            </a:r>
          </a:p>
        </p:txBody>
      </p:sp>
      <p:sp>
        <p:nvSpPr>
          <p:cNvPr id="13" name="Freeform 13"/>
          <p:cNvSpPr/>
          <p:nvPr/>
        </p:nvSpPr>
        <p:spPr>
          <a:xfrm rot="-5400000">
            <a:off x="11468767" y="5007174"/>
            <a:ext cx="1490444" cy="423443"/>
          </a:xfrm>
          <a:custGeom>
            <a:avLst/>
            <a:gdLst/>
            <a:ahLst/>
            <a:cxnLst/>
            <a:rect l="l" t="t" r="r" b="b"/>
            <a:pathLst>
              <a:path w="1490444" h="423443">
                <a:moveTo>
                  <a:pt x="0" y="0"/>
                </a:moveTo>
                <a:lnTo>
                  <a:pt x="1490443" y="0"/>
                </a:lnTo>
                <a:lnTo>
                  <a:pt x="1490443" y="423443"/>
                </a:lnTo>
                <a:lnTo>
                  <a:pt x="0" y="42344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14" name="Freeform 14"/>
          <p:cNvSpPr/>
          <p:nvPr/>
        </p:nvSpPr>
        <p:spPr>
          <a:xfrm rot="5400000">
            <a:off x="11468767" y="7573709"/>
            <a:ext cx="1490444" cy="423443"/>
          </a:xfrm>
          <a:custGeom>
            <a:avLst/>
            <a:gdLst/>
            <a:ahLst/>
            <a:cxnLst/>
            <a:rect l="l" t="t" r="r" b="b"/>
            <a:pathLst>
              <a:path w="1490444" h="423443">
                <a:moveTo>
                  <a:pt x="0" y="0"/>
                </a:moveTo>
                <a:lnTo>
                  <a:pt x="1490443" y="0"/>
                </a:lnTo>
                <a:lnTo>
                  <a:pt x="1490443" y="423443"/>
                </a:lnTo>
                <a:lnTo>
                  <a:pt x="0" y="42344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5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4015895"/>
            <a:ext cx="11247547" cy="20266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599"/>
              </a:lnSpc>
            </a:pPr>
            <a:r>
              <a:rPr lang="en-US" sz="11857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Voice Labelling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110179" y="4823378"/>
            <a:ext cx="4177821" cy="5463622"/>
          </a:xfrm>
          <a:custGeom>
            <a:avLst/>
            <a:gdLst/>
            <a:ahLst/>
            <a:cxnLst/>
            <a:rect l="l" t="t" r="r" b="b"/>
            <a:pathLst>
              <a:path w="4177821" h="5463622">
                <a:moveTo>
                  <a:pt x="0" y="0"/>
                </a:moveTo>
                <a:lnTo>
                  <a:pt x="4177821" y="0"/>
                </a:lnTo>
                <a:lnTo>
                  <a:pt x="4177821" y="5463622"/>
                </a:lnTo>
                <a:lnTo>
                  <a:pt x="0" y="54636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8797" t="-5575" r="-49358" b="-2573"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Freeform 3"/>
          <p:cNvSpPr/>
          <p:nvPr/>
        </p:nvSpPr>
        <p:spPr>
          <a:xfrm flipH="1">
            <a:off x="0" y="5555053"/>
            <a:ext cx="5259673" cy="4731947"/>
          </a:xfrm>
          <a:custGeom>
            <a:avLst/>
            <a:gdLst/>
            <a:ahLst/>
            <a:cxnLst/>
            <a:rect l="l" t="t" r="r" b="b"/>
            <a:pathLst>
              <a:path w="5259673" h="4731947">
                <a:moveTo>
                  <a:pt x="5259673" y="0"/>
                </a:moveTo>
                <a:lnTo>
                  <a:pt x="0" y="0"/>
                </a:lnTo>
                <a:lnTo>
                  <a:pt x="0" y="4731947"/>
                </a:lnTo>
                <a:lnTo>
                  <a:pt x="5259673" y="4731947"/>
                </a:lnTo>
                <a:lnTo>
                  <a:pt x="5259673" y="0"/>
                </a:lnTo>
                <a:close/>
              </a:path>
            </a:pathLst>
          </a:custGeom>
          <a:blipFill>
            <a:blip r:embed="rId3"/>
            <a:stretch>
              <a:fillRect l="-36685" r="-40467"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4" name="TextBox 4"/>
          <p:cNvSpPr txBox="1"/>
          <p:nvPr/>
        </p:nvSpPr>
        <p:spPr>
          <a:xfrm>
            <a:off x="1752601" y="204643"/>
            <a:ext cx="14466292" cy="31953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Our Solution: </a:t>
            </a:r>
          </a:p>
          <a:p>
            <a:pPr algn="ctr">
              <a:lnSpc>
                <a:spcPts val="12880"/>
              </a:lnSpc>
            </a:pPr>
            <a:r>
              <a:rPr lang="en-US" sz="92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Context Comprehension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886200" y="4519801"/>
            <a:ext cx="4979773" cy="207050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533"/>
              </a:lnSpc>
            </a:pPr>
            <a:r>
              <a:rPr lang="en-US" sz="3952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likes crabby patty</a:t>
            </a:r>
          </a:p>
          <a:p>
            <a:pPr algn="l">
              <a:lnSpc>
                <a:spcPts val="5533"/>
              </a:lnSpc>
            </a:pPr>
            <a:r>
              <a:rPr lang="en-US" sz="3952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hate fries</a:t>
            </a:r>
          </a:p>
          <a:p>
            <a:pPr algn="l">
              <a:lnSpc>
                <a:spcPts val="5533"/>
              </a:lnSpc>
            </a:pPr>
            <a:r>
              <a:rPr lang="en-US" sz="3952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no order with salad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525000" y="7188802"/>
            <a:ext cx="4902277" cy="20624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497"/>
              </a:lnSpc>
            </a:pPr>
            <a:r>
              <a:rPr lang="en-US" sz="3926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likes chump-sticks</a:t>
            </a:r>
          </a:p>
          <a:p>
            <a:pPr algn="r">
              <a:lnSpc>
                <a:spcPts val="5497"/>
              </a:lnSpc>
            </a:pPr>
            <a:r>
              <a:rPr lang="en-US" sz="3926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enjoys fries</a:t>
            </a:r>
          </a:p>
          <a:p>
            <a:pPr algn="ctr">
              <a:lnSpc>
                <a:spcPts val="5497"/>
              </a:lnSpc>
            </a:pPr>
            <a:r>
              <a:rPr lang="en-US" sz="3926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no order with salad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4461786"/>
            <a:ext cx="5750608" cy="5750608"/>
          </a:xfrm>
          <a:custGeom>
            <a:avLst/>
            <a:gdLst/>
            <a:ahLst/>
            <a:cxnLst/>
            <a:rect l="l" t="t" r="r" b="b"/>
            <a:pathLst>
              <a:path w="5750608" h="5750608">
                <a:moveTo>
                  <a:pt x="0" y="0"/>
                </a:moveTo>
                <a:lnTo>
                  <a:pt x="5750608" y="0"/>
                </a:lnTo>
                <a:lnTo>
                  <a:pt x="5750608" y="5750607"/>
                </a:lnTo>
                <a:lnTo>
                  <a:pt x="0" y="575060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Freeform 3"/>
          <p:cNvSpPr/>
          <p:nvPr/>
        </p:nvSpPr>
        <p:spPr>
          <a:xfrm rot="-732850">
            <a:off x="2231908" y="4871860"/>
            <a:ext cx="1885787" cy="1885787"/>
          </a:xfrm>
          <a:custGeom>
            <a:avLst/>
            <a:gdLst/>
            <a:ahLst/>
            <a:cxnLst/>
            <a:rect l="l" t="t" r="r" b="b"/>
            <a:pathLst>
              <a:path w="1885787" h="1885787">
                <a:moveTo>
                  <a:pt x="0" y="0"/>
                </a:moveTo>
                <a:lnTo>
                  <a:pt x="1885786" y="0"/>
                </a:lnTo>
                <a:lnTo>
                  <a:pt x="1885786" y="1885786"/>
                </a:lnTo>
                <a:lnTo>
                  <a:pt x="0" y="18857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4" name="Freeform 4"/>
          <p:cNvSpPr/>
          <p:nvPr/>
        </p:nvSpPr>
        <p:spPr>
          <a:xfrm>
            <a:off x="7812115" y="4461786"/>
            <a:ext cx="5798306" cy="4280204"/>
          </a:xfrm>
          <a:custGeom>
            <a:avLst/>
            <a:gdLst/>
            <a:ahLst/>
            <a:cxnLst/>
            <a:rect l="l" t="t" r="r" b="b"/>
            <a:pathLst>
              <a:path w="5798306" h="4280204">
                <a:moveTo>
                  <a:pt x="0" y="0"/>
                </a:moveTo>
                <a:lnTo>
                  <a:pt x="5798307" y="0"/>
                </a:lnTo>
                <a:lnTo>
                  <a:pt x="5798307" y="4280204"/>
                </a:lnTo>
                <a:lnTo>
                  <a:pt x="0" y="428020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5" name="TextBox 5"/>
          <p:cNvSpPr txBox="1"/>
          <p:nvPr/>
        </p:nvSpPr>
        <p:spPr>
          <a:xfrm>
            <a:off x="0" y="521624"/>
            <a:ext cx="18288000" cy="2734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If multiple people are talking to Kare-n at the same time, we can try to predict who is speaking by analyzing what they are saying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3870046" y="8062777"/>
            <a:ext cx="557411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?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470413" y="5729028"/>
            <a:ext cx="4481711" cy="1588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28"/>
              </a:lnSpc>
            </a:pPr>
            <a:r>
              <a:rPr lang="en-US" sz="459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... I’d like a patty </a:t>
            </a:r>
          </a:p>
          <a:p>
            <a:pPr algn="ctr">
              <a:lnSpc>
                <a:spcPts val="6428"/>
              </a:lnSpc>
            </a:pPr>
            <a:r>
              <a:rPr lang="en-US" sz="459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without salad ...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4362847"/>
            <a:ext cx="5750608" cy="5750608"/>
          </a:xfrm>
          <a:custGeom>
            <a:avLst/>
            <a:gdLst/>
            <a:ahLst/>
            <a:cxnLst/>
            <a:rect l="l" t="t" r="r" b="b"/>
            <a:pathLst>
              <a:path w="5750608" h="5750608">
                <a:moveTo>
                  <a:pt x="0" y="0"/>
                </a:moveTo>
                <a:lnTo>
                  <a:pt x="5750608" y="0"/>
                </a:lnTo>
                <a:lnTo>
                  <a:pt x="5750608" y="5750607"/>
                </a:lnTo>
                <a:lnTo>
                  <a:pt x="0" y="575060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Freeform 3"/>
          <p:cNvSpPr/>
          <p:nvPr/>
        </p:nvSpPr>
        <p:spPr>
          <a:xfrm rot="-732850">
            <a:off x="2231908" y="4871860"/>
            <a:ext cx="1885787" cy="1885787"/>
          </a:xfrm>
          <a:custGeom>
            <a:avLst/>
            <a:gdLst/>
            <a:ahLst/>
            <a:cxnLst/>
            <a:rect l="l" t="t" r="r" b="b"/>
            <a:pathLst>
              <a:path w="1885787" h="1885787">
                <a:moveTo>
                  <a:pt x="0" y="0"/>
                </a:moveTo>
                <a:lnTo>
                  <a:pt x="1885786" y="0"/>
                </a:lnTo>
                <a:lnTo>
                  <a:pt x="1885786" y="1885786"/>
                </a:lnTo>
                <a:lnTo>
                  <a:pt x="0" y="18857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4" name="Freeform 4"/>
          <p:cNvSpPr/>
          <p:nvPr/>
        </p:nvSpPr>
        <p:spPr>
          <a:xfrm flipH="1">
            <a:off x="5296344" y="313134"/>
            <a:ext cx="5869589" cy="6149093"/>
          </a:xfrm>
          <a:custGeom>
            <a:avLst/>
            <a:gdLst/>
            <a:ahLst/>
            <a:cxnLst/>
            <a:rect l="l" t="t" r="r" b="b"/>
            <a:pathLst>
              <a:path w="5869589" h="6149093">
                <a:moveTo>
                  <a:pt x="5869589" y="0"/>
                </a:moveTo>
                <a:lnTo>
                  <a:pt x="0" y="0"/>
                </a:lnTo>
                <a:lnTo>
                  <a:pt x="0" y="6149093"/>
                </a:lnTo>
                <a:lnTo>
                  <a:pt x="5869589" y="6149093"/>
                </a:lnTo>
                <a:lnTo>
                  <a:pt x="5869589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5" name="Freeform 5"/>
          <p:cNvSpPr/>
          <p:nvPr/>
        </p:nvSpPr>
        <p:spPr>
          <a:xfrm flipH="1">
            <a:off x="6914802" y="1548023"/>
            <a:ext cx="2632672" cy="2368525"/>
          </a:xfrm>
          <a:custGeom>
            <a:avLst/>
            <a:gdLst/>
            <a:ahLst/>
            <a:cxnLst/>
            <a:rect l="l" t="t" r="r" b="b"/>
            <a:pathLst>
              <a:path w="2632672" h="2368525">
                <a:moveTo>
                  <a:pt x="2632672" y="0"/>
                </a:moveTo>
                <a:lnTo>
                  <a:pt x="0" y="0"/>
                </a:lnTo>
                <a:lnTo>
                  <a:pt x="0" y="2368525"/>
                </a:lnTo>
                <a:lnTo>
                  <a:pt x="2632672" y="2368525"/>
                </a:lnTo>
                <a:lnTo>
                  <a:pt x="2632672" y="0"/>
                </a:lnTo>
                <a:close/>
              </a:path>
            </a:pathLst>
          </a:custGeom>
          <a:blipFill>
            <a:blip r:embed="rId6"/>
            <a:stretch>
              <a:fillRect l="-36685" r="-40467"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6" name="TextBox 6"/>
          <p:cNvSpPr txBox="1"/>
          <p:nvPr/>
        </p:nvSpPr>
        <p:spPr>
          <a:xfrm>
            <a:off x="9547474" y="6660547"/>
            <a:ext cx="8253952" cy="28035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606" lvl="1" indent="-431803" algn="l">
              <a:lnSpc>
                <a:spcPts val="5600"/>
              </a:lnSpc>
              <a:buFont typeface="Arial"/>
              <a:buChar char="•"/>
            </a:pPr>
            <a:r>
              <a:rPr lang="en-US" sz="40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Fast</a:t>
            </a:r>
          </a:p>
          <a:p>
            <a:pPr marL="863606" lvl="1" indent="-431803" algn="l">
              <a:lnSpc>
                <a:spcPts val="5600"/>
              </a:lnSpc>
              <a:buFont typeface="Arial"/>
              <a:buChar char="•"/>
            </a:pPr>
            <a:r>
              <a:rPr lang="en-US" sz="40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Gets better over time</a:t>
            </a:r>
          </a:p>
          <a:p>
            <a:pPr marL="863606" lvl="1" indent="-431803" algn="l">
              <a:lnSpc>
                <a:spcPts val="5600"/>
              </a:lnSpc>
              <a:buFont typeface="Arial"/>
              <a:buChar char="•"/>
            </a:pPr>
            <a:r>
              <a:rPr lang="en-US" sz="40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The “confidence bottleneck” is the noise remover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547474" y="5719503"/>
            <a:ext cx="8253952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Advantages: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1028700"/>
            <a:ext cx="3674789" cy="3674789"/>
          </a:xfrm>
          <a:custGeom>
            <a:avLst/>
            <a:gdLst/>
            <a:ahLst/>
            <a:cxnLst/>
            <a:rect l="l" t="t" r="r" b="b"/>
            <a:pathLst>
              <a:path w="3674789" h="3674789">
                <a:moveTo>
                  <a:pt x="0" y="0"/>
                </a:moveTo>
                <a:lnTo>
                  <a:pt x="3674789" y="0"/>
                </a:lnTo>
                <a:lnTo>
                  <a:pt x="3674789" y="3674789"/>
                </a:lnTo>
                <a:lnTo>
                  <a:pt x="0" y="36747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Freeform 3"/>
          <p:cNvSpPr/>
          <p:nvPr/>
        </p:nvSpPr>
        <p:spPr>
          <a:xfrm>
            <a:off x="13584511" y="1028700"/>
            <a:ext cx="3674789" cy="3674789"/>
          </a:xfrm>
          <a:custGeom>
            <a:avLst/>
            <a:gdLst/>
            <a:ahLst/>
            <a:cxnLst/>
            <a:rect l="l" t="t" r="r" b="b"/>
            <a:pathLst>
              <a:path w="3674789" h="3674789">
                <a:moveTo>
                  <a:pt x="0" y="0"/>
                </a:moveTo>
                <a:lnTo>
                  <a:pt x="3674789" y="0"/>
                </a:lnTo>
                <a:lnTo>
                  <a:pt x="3674789" y="3674789"/>
                </a:lnTo>
                <a:lnTo>
                  <a:pt x="0" y="367478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4" name="Freeform 4"/>
          <p:cNvSpPr/>
          <p:nvPr/>
        </p:nvSpPr>
        <p:spPr>
          <a:xfrm>
            <a:off x="3811991" y="3468868"/>
            <a:ext cx="10248373" cy="6818132"/>
          </a:xfrm>
          <a:custGeom>
            <a:avLst/>
            <a:gdLst/>
            <a:ahLst/>
            <a:cxnLst/>
            <a:rect l="l" t="t" r="r" b="b"/>
            <a:pathLst>
              <a:path w="10248373" h="6818132">
                <a:moveTo>
                  <a:pt x="0" y="0"/>
                </a:moveTo>
                <a:lnTo>
                  <a:pt x="10248373" y="0"/>
                </a:lnTo>
                <a:lnTo>
                  <a:pt x="10248373" y="6818132"/>
                </a:lnTo>
                <a:lnTo>
                  <a:pt x="0" y="681813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5" name="Freeform 5"/>
          <p:cNvSpPr/>
          <p:nvPr/>
        </p:nvSpPr>
        <p:spPr>
          <a:xfrm>
            <a:off x="6783046" y="5143500"/>
            <a:ext cx="4721908" cy="4721908"/>
          </a:xfrm>
          <a:custGeom>
            <a:avLst/>
            <a:gdLst/>
            <a:ahLst/>
            <a:cxnLst/>
            <a:rect l="l" t="t" r="r" b="b"/>
            <a:pathLst>
              <a:path w="4721908" h="4721908">
                <a:moveTo>
                  <a:pt x="0" y="0"/>
                </a:moveTo>
                <a:lnTo>
                  <a:pt x="4721908" y="0"/>
                </a:lnTo>
                <a:lnTo>
                  <a:pt x="4721908" y="4721908"/>
                </a:lnTo>
                <a:lnTo>
                  <a:pt x="0" y="472190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6" name="Freeform 6"/>
          <p:cNvSpPr/>
          <p:nvPr/>
        </p:nvSpPr>
        <p:spPr>
          <a:xfrm rot="-732850">
            <a:off x="8615698" y="5480218"/>
            <a:ext cx="1548447" cy="1548447"/>
          </a:xfrm>
          <a:custGeom>
            <a:avLst/>
            <a:gdLst/>
            <a:ahLst/>
            <a:cxnLst/>
            <a:rect l="l" t="t" r="r" b="b"/>
            <a:pathLst>
              <a:path w="1548447" h="1548447">
                <a:moveTo>
                  <a:pt x="0" y="0"/>
                </a:moveTo>
                <a:lnTo>
                  <a:pt x="1548447" y="0"/>
                </a:lnTo>
                <a:lnTo>
                  <a:pt x="1548447" y="1548447"/>
                </a:lnTo>
                <a:lnTo>
                  <a:pt x="0" y="154844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7" name="Freeform 7"/>
          <p:cNvSpPr/>
          <p:nvPr/>
        </p:nvSpPr>
        <p:spPr>
          <a:xfrm rot="2816482">
            <a:off x="810765" y="5963854"/>
            <a:ext cx="3932305" cy="1110876"/>
          </a:xfrm>
          <a:custGeom>
            <a:avLst/>
            <a:gdLst/>
            <a:ahLst/>
            <a:cxnLst/>
            <a:rect l="l" t="t" r="r" b="b"/>
            <a:pathLst>
              <a:path w="3932305" h="1110876">
                <a:moveTo>
                  <a:pt x="0" y="0"/>
                </a:moveTo>
                <a:lnTo>
                  <a:pt x="3932304" y="0"/>
                </a:lnTo>
                <a:lnTo>
                  <a:pt x="3932304" y="1110877"/>
                </a:lnTo>
                <a:lnTo>
                  <a:pt x="0" y="111087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8" name="TextBox 8"/>
          <p:cNvSpPr txBox="1"/>
          <p:nvPr/>
        </p:nvSpPr>
        <p:spPr>
          <a:xfrm>
            <a:off x="7524601" y="857250"/>
            <a:ext cx="3238798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TEAM</a:t>
            </a:r>
          </a:p>
        </p:txBody>
      </p:sp>
      <p:sp>
        <p:nvSpPr>
          <p:cNvPr id="9" name="Freeform 9"/>
          <p:cNvSpPr/>
          <p:nvPr/>
        </p:nvSpPr>
        <p:spPr>
          <a:xfrm rot="8100000" flipV="1">
            <a:off x="13398285" y="5931085"/>
            <a:ext cx="3932305" cy="1110876"/>
          </a:xfrm>
          <a:custGeom>
            <a:avLst/>
            <a:gdLst/>
            <a:ahLst/>
            <a:cxnLst/>
            <a:rect l="l" t="t" r="r" b="b"/>
            <a:pathLst>
              <a:path w="3932305" h="1110876">
                <a:moveTo>
                  <a:pt x="0" y="1110876"/>
                </a:moveTo>
                <a:lnTo>
                  <a:pt x="3932305" y="1110876"/>
                </a:lnTo>
                <a:lnTo>
                  <a:pt x="3932305" y="0"/>
                </a:lnTo>
                <a:lnTo>
                  <a:pt x="0" y="0"/>
                </a:lnTo>
                <a:lnTo>
                  <a:pt x="0" y="1110876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10" name="TextBox 10"/>
          <p:cNvSpPr txBox="1"/>
          <p:nvPr/>
        </p:nvSpPr>
        <p:spPr>
          <a:xfrm>
            <a:off x="13584511" y="4589189"/>
            <a:ext cx="2559153" cy="10266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23"/>
              </a:lnSpc>
              <a:spcBef>
                <a:spcPct val="0"/>
              </a:spcBef>
            </a:pPr>
            <a:r>
              <a:rPr lang="en-US" sz="6016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Filippo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433693" y="4652327"/>
            <a:ext cx="2272903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Davide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7524601" y="2328544"/>
            <a:ext cx="3238798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P&amp;P s.r.l.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350451" y="361190"/>
            <a:ext cx="4930973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PRIVACY</a:t>
            </a:r>
          </a:p>
        </p:txBody>
      </p:sp>
      <p:sp>
        <p:nvSpPr>
          <p:cNvPr id="3" name="Freeform 3"/>
          <p:cNvSpPr/>
          <p:nvPr/>
        </p:nvSpPr>
        <p:spPr>
          <a:xfrm>
            <a:off x="599843" y="3507692"/>
            <a:ext cx="5750608" cy="5750608"/>
          </a:xfrm>
          <a:custGeom>
            <a:avLst/>
            <a:gdLst/>
            <a:ahLst/>
            <a:cxnLst/>
            <a:rect l="l" t="t" r="r" b="b"/>
            <a:pathLst>
              <a:path w="5750608" h="5750608">
                <a:moveTo>
                  <a:pt x="0" y="0"/>
                </a:moveTo>
                <a:lnTo>
                  <a:pt x="5750608" y="0"/>
                </a:lnTo>
                <a:lnTo>
                  <a:pt x="5750608" y="5750608"/>
                </a:lnTo>
                <a:lnTo>
                  <a:pt x="0" y="57506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4" name="Freeform 4"/>
          <p:cNvSpPr/>
          <p:nvPr/>
        </p:nvSpPr>
        <p:spPr>
          <a:xfrm rot="-732850">
            <a:off x="2862247" y="3946406"/>
            <a:ext cx="1885787" cy="1885787"/>
          </a:xfrm>
          <a:custGeom>
            <a:avLst/>
            <a:gdLst/>
            <a:ahLst/>
            <a:cxnLst/>
            <a:rect l="l" t="t" r="r" b="b"/>
            <a:pathLst>
              <a:path w="1885787" h="1885787">
                <a:moveTo>
                  <a:pt x="0" y="0"/>
                </a:moveTo>
                <a:lnTo>
                  <a:pt x="1885786" y="0"/>
                </a:lnTo>
                <a:lnTo>
                  <a:pt x="1885786" y="1885787"/>
                </a:lnTo>
                <a:lnTo>
                  <a:pt x="0" y="188578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5" name="TextBox 5"/>
          <p:cNvSpPr txBox="1"/>
          <p:nvPr/>
        </p:nvSpPr>
        <p:spPr>
          <a:xfrm>
            <a:off x="5722675" y="3412442"/>
            <a:ext cx="11117499" cy="36588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Since Karen only requires a one-time onboarding phase from the user, there are no privacy concerns.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526310" y="3460115"/>
            <a:ext cx="9235380" cy="31953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THANKS FOR </a:t>
            </a:r>
          </a:p>
          <a:p>
            <a:pPr algn="ctr">
              <a:lnSpc>
                <a:spcPts val="12880"/>
              </a:lnSpc>
            </a:pPr>
            <a:r>
              <a:rPr lang="en-US" sz="92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THE ATTENTION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7698680" y="6730047"/>
            <a:ext cx="2890639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P&amp;P s.r.l.</a:t>
            </a:r>
          </a:p>
        </p:txBody>
      </p:sp>
      <p:sp>
        <p:nvSpPr>
          <p:cNvPr id="4" name="Freeform 4"/>
          <p:cNvSpPr/>
          <p:nvPr/>
        </p:nvSpPr>
        <p:spPr>
          <a:xfrm>
            <a:off x="-765605" y="4536392"/>
            <a:ext cx="5750608" cy="5750608"/>
          </a:xfrm>
          <a:custGeom>
            <a:avLst/>
            <a:gdLst/>
            <a:ahLst/>
            <a:cxnLst/>
            <a:rect l="l" t="t" r="r" b="b"/>
            <a:pathLst>
              <a:path w="5750608" h="5750608">
                <a:moveTo>
                  <a:pt x="0" y="0"/>
                </a:moveTo>
                <a:lnTo>
                  <a:pt x="5750607" y="0"/>
                </a:lnTo>
                <a:lnTo>
                  <a:pt x="5750607" y="5750608"/>
                </a:lnTo>
                <a:lnTo>
                  <a:pt x="0" y="57506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5" name="Freeform 5"/>
          <p:cNvSpPr/>
          <p:nvPr/>
        </p:nvSpPr>
        <p:spPr>
          <a:xfrm rot="-732850">
            <a:off x="1466302" y="4946466"/>
            <a:ext cx="1885787" cy="1885787"/>
          </a:xfrm>
          <a:custGeom>
            <a:avLst/>
            <a:gdLst/>
            <a:ahLst/>
            <a:cxnLst/>
            <a:rect l="l" t="t" r="r" b="b"/>
            <a:pathLst>
              <a:path w="1885787" h="1885787">
                <a:moveTo>
                  <a:pt x="0" y="0"/>
                </a:moveTo>
                <a:lnTo>
                  <a:pt x="1885787" y="0"/>
                </a:lnTo>
                <a:lnTo>
                  <a:pt x="1885787" y="1885787"/>
                </a:lnTo>
                <a:lnTo>
                  <a:pt x="0" y="188578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6" name="Freeform 6"/>
          <p:cNvSpPr/>
          <p:nvPr/>
        </p:nvSpPr>
        <p:spPr>
          <a:xfrm>
            <a:off x="14613211" y="6612211"/>
            <a:ext cx="3674789" cy="3674789"/>
          </a:xfrm>
          <a:custGeom>
            <a:avLst/>
            <a:gdLst/>
            <a:ahLst/>
            <a:cxnLst/>
            <a:rect l="l" t="t" r="r" b="b"/>
            <a:pathLst>
              <a:path w="3674789" h="3674789">
                <a:moveTo>
                  <a:pt x="0" y="0"/>
                </a:moveTo>
                <a:lnTo>
                  <a:pt x="3674789" y="0"/>
                </a:lnTo>
                <a:lnTo>
                  <a:pt x="3674789" y="3674789"/>
                </a:lnTo>
                <a:lnTo>
                  <a:pt x="0" y="367478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7" name="Freeform 7"/>
          <p:cNvSpPr/>
          <p:nvPr/>
        </p:nvSpPr>
        <p:spPr>
          <a:xfrm>
            <a:off x="14613211" y="0"/>
            <a:ext cx="3674789" cy="3674789"/>
          </a:xfrm>
          <a:custGeom>
            <a:avLst/>
            <a:gdLst/>
            <a:ahLst/>
            <a:cxnLst/>
            <a:rect l="l" t="t" r="r" b="b"/>
            <a:pathLst>
              <a:path w="3674789" h="3674789">
                <a:moveTo>
                  <a:pt x="0" y="0"/>
                </a:moveTo>
                <a:lnTo>
                  <a:pt x="3674789" y="0"/>
                </a:lnTo>
                <a:lnTo>
                  <a:pt x="3674789" y="3674789"/>
                </a:lnTo>
                <a:lnTo>
                  <a:pt x="0" y="367478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13217137" y="4918771"/>
            <a:ext cx="3678171" cy="5149440"/>
          </a:xfrm>
          <a:custGeom>
            <a:avLst/>
            <a:gdLst/>
            <a:ahLst/>
            <a:cxnLst/>
            <a:rect l="l" t="t" r="r" b="b"/>
            <a:pathLst>
              <a:path w="3678171" h="5149440">
                <a:moveTo>
                  <a:pt x="3678172" y="0"/>
                </a:moveTo>
                <a:lnTo>
                  <a:pt x="0" y="0"/>
                </a:lnTo>
                <a:lnTo>
                  <a:pt x="0" y="5149440"/>
                </a:lnTo>
                <a:lnTo>
                  <a:pt x="3678172" y="5149440"/>
                </a:lnTo>
                <a:lnTo>
                  <a:pt x="3678172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Freeform 3"/>
          <p:cNvSpPr/>
          <p:nvPr/>
        </p:nvSpPr>
        <p:spPr>
          <a:xfrm>
            <a:off x="1873163" y="5870677"/>
            <a:ext cx="1678361" cy="3621953"/>
          </a:xfrm>
          <a:custGeom>
            <a:avLst/>
            <a:gdLst/>
            <a:ahLst/>
            <a:cxnLst/>
            <a:rect l="l" t="t" r="r" b="b"/>
            <a:pathLst>
              <a:path w="1678361" h="3621953">
                <a:moveTo>
                  <a:pt x="0" y="0"/>
                </a:moveTo>
                <a:lnTo>
                  <a:pt x="1678361" y="0"/>
                </a:lnTo>
                <a:lnTo>
                  <a:pt x="1678361" y="3621953"/>
                </a:lnTo>
                <a:lnTo>
                  <a:pt x="0" y="362195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05418" t="-17468" r="-499833" b="-394689"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4" name="Freeform 4"/>
          <p:cNvSpPr/>
          <p:nvPr/>
        </p:nvSpPr>
        <p:spPr>
          <a:xfrm flipH="1">
            <a:off x="4819811" y="5933656"/>
            <a:ext cx="1807123" cy="3495996"/>
          </a:xfrm>
          <a:custGeom>
            <a:avLst/>
            <a:gdLst/>
            <a:ahLst/>
            <a:cxnLst/>
            <a:rect l="l" t="t" r="r" b="b"/>
            <a:pathLst>
              <a:path w="1807123" h="3495996">
                <a:moveTo>
                  <a:pt x="1807123" y="0"/>
                </a:moveTo>
                <a:lnTo>
                  <a:pt x="0" y="0"/>
                </a:lnTo>
                <a:lnTo>
                  <a:pt x="0" y="3495995"/>
                </a:lnTo>
                <a:lnTo>
                  <a:pt x="1807123" y="3495995"/>
                </a:lnTo>
                <a:lnTo>
                  <a:pt x="1807123" y="0"/>
                </a:lnTo>
                <a:close/>
              </a:path>
            </a:pathLst>
          </a:custGeom>
          <a:blipFill>
            <a:blip r:embed="rId3"/>
            <a:stretch>
              <a:fillRect l="-608302" t="-372901" r="-229320" b="-11767"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5" name="Freeform 5"/>
          <p:cNvSpPr/>
          <p:nvPr/>
        </p:nvSpPr>
        <p:spPr>
          <a:xfrm flipH="1">
            <a:off x="3386843" y="4299912"/>
            <a:ext cx="2787118" cy="2057400"/>
          </a:xfrm>
          <a:custGeom>
            <a:avLst/>
            <a:gdLst/>
            <a:ahLst/>
            <a:cxnLst/>
            <a:rect l="l" t="t" r="r" b="b"/>
            <a:pathLst>
              <a:path w="2787118" h="2057400">
                <a:moveTo>
                  <a:pt x="2787118" y="0"/>
                </a:moveTo>
                <a:lnTo>
                  <a:pt x="0" y="0"/>
                </a:lnTo>
                <a:lnTo>
                  <a:pt x="0" y="2057400"/>
                </a:lnTo>
                <a:lnTo>
                  <a:pt x="2787118" y="2057400"/>
                </a:lnTo>
                <a:lnTo>
                  <a:pt x="2787118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6" name="TextBox 6"/>
          <p:cNvSpPr txBox="1"/>
          <p:nvPr/>
        </p:nvSpPr>
        <p:spPr>
          <a:xfrm>
            <a:off x="0" y="428202"/>
            <a:ext cx="18288000" cy="31953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Would you talk to somebody who can’t understand you?</a:t>
            </a:r>
          </a:p>
        </p:txBody>
      </p:sp>
      <p:sp>
        <p:nvSpPr>
          <p:cNvPr id="7" name="Freeform 7"/>
          <p:cNvSpPr/>
          <p:nvPr/>
        </p:nvSpPr>
        <p:spPr>
          <a:xfrm flipH="1">
            <a:off x="6356882" y="5007607"/>
            <a:ext cx="2787118" cy="2057400"/>
          </a:xfrm>
          <a:custGeom>
            <a:avLst/>
            <a:gdLst/>
            <a:ahLst/>
            <a:cxnLst/>
            <a:rect l="l" t="t" r="r" b="b"/>
            <a:pathLst>
              <a:path w="2787118" h="2057400">
                <a:moveTo>
                  <a:pt x="2787118" y="0"/>
                </a:moveTo>
                <a:lnTo>
                  <a:pt x="0" y="0"/>
                </a:lnTo>
                <a:lnTo>
                  <a:pt x="0" y="2057400"/>
                </a:lnTo>
                <a:lnTo>
                  <a:pt x="2787118" y="2057400"/>
                </a:lnTo>
                <a:lnTo>
                  <a:pt x="2787118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8" name="Freeform 8"/>
          <p:cNvSpPr/>
          <p:nvPr/>
        </p:nvSpPr>
        <p:spPr>
          <a:xfrm>
            <a:off x="10103433" y="4061802"/>
            <a:ext cx="3532977" cy="2607980"/>
          </a:xfrm>
          <a:custGeom>
            <a:avLst/>
            <a:gdLst/>
            <a:ahLst/>
            <a:cxnLst/>
            <a:rect l="l" t="t" r="r" b="b"/>
            <a:pathLst>
              <a:path w="3532977" h="2607980">
                <a:moveTo>
                  <a:pt x="0" y="0"/>
                </a:moveTo>
                <a:lnTo>
                  <a:pt x="3532978" y="0"/>
                </a:lnTo>
                <a:lnTo>
                  <a:pt x="3532978" y="2607980"/>
                </a:lnTo>
                <a:lnTo>
                  <a:pt x="0" y="260798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9" name="TextBox 9"/>
          <p:cNvSpPr txBox="1"/>
          <p:nvPr/>
        </p:nvSpPr>
        <p:spPr>
          <a:xfrm>
            <a:off x="3695201" y="4783561"/>
            <a:ext cx="2249221" cy="10329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70"/>
              </a:lnSpc>
            </a:pPr>
            <a:r>
              <a:rPr lang="en-US" sz="2978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Krabby patty</a:t>
            </a:r>
          </a:p>
          <a:p>
            <a:pPr algn="ctr">
              <a:lnSpc>
                <a:spcPts val="4170"/>
              </a:lnSpc>
            </a:pPr>
            <a:r>
              <a:rPr lang="en-US" sz="2978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please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626934" y="5409212"/>
            <a:ext cx="2232148" cy="10278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48"/>
              </a:lnSpc>
            </a:pPr>
            <a:r>
              <a:rPr lang="en-US" sz="2963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 chum-stick</a:t>
            </a:r>
          </a:p>
          <a:p>
            <a:pPr algn="ctr">
              <a:lnSpc>
                <a:spcPts val="4148"/>
              </a:lnSpc>
            </a:pPr>
            <a:r>
              <a:rPr lang="en-US" sz="2963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for me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373342" y="4423994"/>
            <a:ext cx="2993160" cy="12628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11"/>
              </a:lnSpc>
            </a:pPr>
            <a:r>
              <a:rPr lang="en-US" sz="365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Ok, so two chum-patty?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151" b="-9151"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Freeform 3"/>
          <p:cNvSpPr/>
          <p:nvPr/>
        </p:nvSpPr>
        <p:spPr>
          <a:xfrm>
            <a:off x="12063863" y="4587503"/>
            <a:ext cx="6224137" cy="5699497"/>
          </a:xfrm>
          <a:custGeom>
            <a:avLst/>
            <a:gdLst/>
            <a:ahLst/>
            <a:cxnLst/>
            <a:rect l="l" t="t" r="r" b="b"/>
            <a:pathLst>
              <a:path w="6224137" h="5699497">
                <a:moveTo>
                  <a:pt x="0" y="0"/>
                </a:moveTo>
                <a:lnTo>
                  <a:pt x="6224137" y="0"/>
                </a:lnTo>
                <a:lnTo>
                  <a:pt x="6224137" y="5699497"/>
                </a:lnTo>
                <a:lnTo>
                  <a:pt x="0" y="569949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4" name="TextBox 4"/>
          <p:cNvSpPr txBox="1"/>
          <p:nvPr/>
        </p:nvSpPr>
        <p:spPr>
          <a:xfrm>
            <a:off x="2379398" y="3343137"/>
            <a:ext cx="7350427" cy="32387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59"/>
              </a:lnSpc>
            </a:pPr>
            <a:r>
              <a:rPr lang="en-US" sz="18971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NOISE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44226" y="4185387"/>
            <a:ext cx="15115372" cy="3673531"/>
          </a:xfrm>
          <a:custGeom>
            <a:avLst/>
            <a:gdLst/>
            <a:ahLst/>
            <a:cxnLst/>
            <a:rect l="l" t="t" r="r" b="b"/>
            <a:pathLst>
              <a:path w="15115372" h="3673531">
                <a:moveTo>
                  <a:pt x="0" y="0"/>
                </a:moveTo>
                <a:lnTo>
                  <a:pt x="15115372" y="0"/>
                </a:lnTo>
                <a:lnTo>
                  <a:pt x="15115372" y="3673532"/>
                </a:lnTo>
                <a:lnTo>
                  <a:pt x="0" y="367353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30517" r="-29563" b="-118004"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Freeform 3"/>
          <p:cNvSpPr/>
          <p:nvPr/>
        </p:nvSpPr>
        <p:spPr>
          <a:xfrm>
            <a:off x="16659598" y="4185387"/>
            <a:ext cx="4740041" cy="3673531"/>
          </a:xfrm>
          <a:custGeom>
            <a:avLst/>
            <a:gdLst/>
            <a:ahLst/>
            <a:cxnLst/>
            <a:rect l="l" t="t" r="r" b="b"/>
            <a:pathLst>
              <a:path w="4740041" h="3673531">
                <a:moveTo>
                  <a:pt x="0" y="0"/>
                </a:moveTo>
                <a:lnTo>
                  <a:pt x="4740041" y="0"/>
                </a:lnTo>
                <a:lnTo>
                  <a:pt x="4740041" y="3673532"/>
                </a:lnTo>
                <a:lnTo>
                  <a:pt x="0" y="367353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4" name="TextBox 4"/>
          <p:cNvSpPr txBox="1"/>
          <p:nvPr/>
        </p:nvSpPr>
        <p:spPr>
          <a:xfrm>
            <a:off x="2769279" y="1160965"/>
            <a:ext cx="12749443" cy="1812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798"/>
              </a:lnSpc>
            </a:pPr>
            <a:r>
              <a:rPr lang="en-US" sz="1057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Noisy audio input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44226" y="4185387"/>
            <a:ext cx="15115372" cy="3673531"/>
          </a:xfrm>
          <a:custGeom>
            <a:avLst/>
            <a:gdLst/>
            <a:ahLst/>
            <a:cxnLst/>
            <a:rect l="l" t="t" r="r" b="b"/>
            <a:pathLst>
              <a:path w="15115372" h="3673531">
                <a:moveTo>
                  <a:pt x="0" y="0"/>
                </a:moveTo>
                <a:lnTo>
                  <a:pt x="15115372" y="0"/>
                </a:lnTo>
                <a:lnTo>
                  <a:pt x="15115372" y="3673532"/>
                </a:lnTo>
                <a:lnTo>
                  <a:pt x="0" y="367353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30517" r="-29563" b="-118004"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AutoShape 3"/>
          <p:cNvSpPr/>
          <p:nvPr/>
        </p:nvSpPr>
        <p:spPr>
          <a:xfrm>
            <a:off x="1544226" y="6231342"/>
            <a:ext cx="15821601" cy="0"/>
          </a:xfrm>
          <a:prstGeom prst="line">
            <a:avLst/>
          </a:prstGeom>
          <a:ln w="47625" cap="flat">
            <a:solidFill>
              <a:srgbClr val="FF3131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it-IT"/>
          </a:p>
        </p:txBody>
      </p:sp>
      <p:sp>
        <p:nvSpPr>
          <p:cNvPr id="4" name="AutoShape 4"/>
          <p:cNvSpPr/>
          <p:nvPr/>
        </p:nvSpPr>
        <p:spPr>
          <a:xfrm>
            <a:off x="1544226" y="5467776"/>
            <a:ext cx="15821601" cy="0"/>
          </a:xfrm>
          <a:prstGeom prst="line">
            <a:avLst/>
          </a:prstGeom>
          <a:ln w="47625" cap="flat">
            <a:solidFill>
              <a:srgbClr val="FF3131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it-IT"/>
          </a:p>
        </p:txBody>
      </p:sp>
      <p:sp>
        <p:nvSpPr>
          <p:cNvPr id="5" name="Freeform 5"/>
          <p:cNvSpPr/>
          <p:nvPr/>
        </p:nvSpPr>
        <p:spPr>
          <a:xfrm>
            <a:off x="16659598" y="4185387"/>
            <a:ext cx="4740041" cy="3673531"/>
          </a:xfrm>
          <a:custGeom>
            <a:avLst/>
            <a:gdLst/>
            <a:ahLst/>
            <a:cxnLst/>
            <a:rect l="l" t="t" r="r" b="b"/>
            <a:pathLst>
              <a:path w="4740041" h="3673531">
                <a:moveTo>
                  <a:pt x="0" y="0"/>
                </a:moveTo>
                <a:lnTo>
                  <a:pt x="4740041" y="0"/>
                </a:lnTo>
                <a:lnTo>
                  <a:pt x="4740041" y="3673532"/>
                </a:lnTo>
                <a:lnTo>
                  <a:pt x="0" y="367353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6" name="TextBox 6"/>
          <p:cNvSpPr txBox="1"/>
          <p:nvPr/>
        </p:nvSpPr>
        <p:spPr>
          <a:xfrm>
            <a:off x="2769279" y="1160965"/>
            <a:ext cx="12749443" cy="1812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798"/>
              </a:lnSpc>
            </a:pPr>
            <a:r>
              <a:rPr lang="en-US" sz="1057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Noisy audio input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888673" y="6715885"/>
            <a:ext cx="6770925" cy="11430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370"/>
              </a:lnSpc>
            </a:pPr>
            <a:r>
              <a:rPr lang="en-US" sz="6693" b="1">
                <a:solidFill>
                  <a:srgbClr val="FF3131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NOISY RANGE!!!!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225180" y="2731428"/>
            <a:ext cx="7837640" cy="5995795"/>
          </a:xfrm>
          <a:custGeom>
            <a:avLst/>
            <a:gdLst/>
            <a:ahLst/>
            <a:cxnLst/>
            <a:rect l="l" t="t" r="r" b="b"/>
            <a:pathLst>
              <a:path w="7837640" h="5995795">
                <a:moveTo>
                  <a:pt x="0" y="0"/>
                </a:moveTo>
                <a:lnTo>
                  <a:pt x="7837640" y="0"/>
                </a:lnTo>
                <a:lnTo>
                  <a:pt x="7837640" y="5995795"/>
                </a:lnTo>
                <a:lnTo>
                  <a:pt x="0" y="59957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TextBox 3"/>
          <p:cNvSpPr txBox="1"/>
          <p:nvPr/>
        </p:nvSpPr>
        <p:spPr>
          <a:xfrm>
            <a:off x="3595791" y="159703"/>
            <a:ext cx="11096418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Our solution: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86314" y="2937986"/>
            <a:ext cx="15115372" cy="5898520"/>
          </a:xfrm>
          <a:custGeom>
            <a:avLst/>
            <a:gdLst/>
            <a:ahLst/>
            <a:cxnLst/>
            <a:rect l="l" t="t" r="r" b="b"/>
            <a:pathLst>
              <a:path w="15115372" h="5898520">
                <a:moveTo>
                  <a:pt x="0" y="0"/>
                </a:moveTo>
                <a:lnTo>
                  <a:pt x="15115372" y="0"/>
                </a:lnTo>
                <a:lnTo>
                  <a:pt x="15115372" y="5898520"/>
                </a:lnTo>
                <a:lnTo>
                  <a:pt x="0" y="58985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410" t="-23754" r="-556" b="-18782"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TextBox 3"/>
          <p:cNvSpPr txBox="1"/>
          <p:nvPr/>
        </p:nvSpPr>
        <p:spPr>
          <a:xfrm>
            <a:off x="1997927" y="193378"/>
            <a:ext cx="14292147" cy="2521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144"/>
              </a:lnSpc>
              <a:spcBef>
                <a:spcPct val="0"/>
              </a:spcBef>
            </a:pPr>
            <a:r>
              <a:rPr lang="en-US" sz="7245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RESULT: Lower noise and Higher voices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783683" y="-59631"/>
            <a:ext cx="8720634" cy="19575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001"/>
              </a:lnSpc>
              <a:spcBef>
                <a:spcPct val="0"/>
              </a:spcBef>
            </a:pPr>
            <a:r>
              <a:rPr lang="en-US" sz="1142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Comparison</a:t>
            </a:r>
          </a:p>
        </p:txBody>
      </p:sp>
      <p:sp>
        <p:nvSpPr>
          <p:cNvPr id="3" name="Freeform 3"/>
          <p:cNvSpPr/>
          <p:nvPr/>
        </p:nvSpPr>
        <p:spPr>
          <a:xfrm>
            <a:off x="3184999" y="2247034"/>
            <a:ext cx="11918003" cy="2896466"/>
          </a:xfrm>
          <a:custGeom>
            <a:avLst/>
            <a:gdLst/>
            <a:ahLst/>
            <a:cxnLst/>
            <a:rect l="l" t="t" r="r" b="b"/>
            <a:pathLst>
              <a:path w="11918003" h="2896466">
                <a:moveTo>
                  <a:pt x="0" y="0"/>
                </a:moveTo>
                <a:lnTo>
                  <a:pt x="11918002" y="0"/>
                </a:lnTo>
                <a:lnTo>
                  <a:pt x="11918002" y="2896466"/>
                </a:lnTo>
                <a:lnTo>
                  <a:pt x="0" y="28964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30517" r="-29563" b="-118004"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4" name="Freeform 4"/>
          <p:cNvSpPr/>
          <p:nvPr/>
        </p:nvSpPr>
        <p:spPr>
          <a:xfrm>
            <a:off x="3184999" y="5143500"/>
            <a:ext cx="11918003" cy="4650800"/>
          </a:xfrm>
          <a:custGeom>
            <a:avLst/>
            <a:gdLst/>
            <a:ahLst/>
            <a:cxnLst/>
            <a:rect l="l" t="t" r="r" b="b"/>
            <a:pathLst>
              <a:path w="11918003" h="4650800">
                <a:moveTo>
                  <a:pt x="0" y="0"/>
                </a:moveTo>
                <a:lnTo>
                  <a:pt x="11918002" y="0"/>
                </a:lnTo>
                <a:lnTo>
                  <a:pt x="11918002" y="4650800"/>
                </a:lnTo>
                <a:lnTo>
                  <a:pt x="0" y="46508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410" t="-23754" r="-556" b="-18782"/>
            </a:stretch>
          </a:blipFill>
        </p:spPr>
        <p:txBody>
          <a:bodyPr/>
          <a:lstStyle/>
          <a:p>
            <a:endParaRPr lang="it-IT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262</Words>
  <Application>Microsoft Office PowerPoint</Application>
  <PresentationFormat>Personalizzato</PresentationFormat>
  <Paragraphs>61</Paragraphs>
  <Slides>21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21</vt:i4>
      </vt:variant>
    </vt:vector>
  </HeadingPairs>
  <TitlesOfParts>
    <vt:vector size="26" baseType="lpstr">
      <vt:lpstr>Open Sans Bold</vt:lpstr>
      <vt:lpstr>Open Sans</vt:lpstr>
      <vt:lpstr>Arial</vt:lpstr>
      <vt:lpstr>Calibri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KARE-N</dc:title>
  <dc:creator>Filippo Maretti</dc:creator>
  <cp:lastModifiedBy>Filippo Maretti</cp:lastModifiedBy>
  <cp:revision>2</cp:revision>
  <dcterms:created xsi:type="dcterms:W3CDTF">2006-08-16T00:00:00Z</dcterms:created>
  <dcterms:modified xsi:type="dcterms:W3CDTF">2025-03-20T22:52:33Z</dcterms:modified>
  <dc:identifier>DAGiR6j6ZCE</dc:identifier>
</cp:coreProperties>
</file>

<file path=docProps/thumbnail.jpeg>
</file>